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02249A5-EAD4-4C77-9860-C26B4C40AA55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7D2DAA3-4137-451A-96EF-3EE9DCBE0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br>
              <a:rPr lang="en-US" dirty="0" smtClean="0"/>
            </a:br>
            <a:r>
              <a:rPr lang="en-US" dirty="0" smtClean="0"/>
              <a:t>AP LANGUAGE AND COMPOSITION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Snell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Here’s what the test looks like: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239000" cy="4846320"/>
          </a:xfrm>
        </p:spPr>
        <p:txBody>
          <a:bodyPr>
            <a:normAutofit/>
          </a:bodyPr>
          <a:lstStyle/>
          <a:p>
            <a:r>
              <a:rPr lang="en-US" dirty="0" smtClean="0"/>
              <a:t>Part 1: Objective Test</a:t>
            </a:r>
          </a:p>
          <a:p>
            <a:pPr lvl="2"/>
            <a:r>
              <a:rPr lang="en-US" sz="4200" b="1" dirty="0" smtClean="0"/>
              <a:t>60 Minutes</a:t>
            </a:r>
          </a:p>
          <a:p>
            <a:pPr lvl="2"/>
            <a:r>
              <a:rPr lang="en-US" sz="4800" b="1" dirty="0" smtClean="0"/>
              <a:t>55 Multiple Choice 					Questions</a:t>
            </a:r>
          </a:p>
          <a:p>
            <a:pPr lvl="2"/>
            <a:r>
              <a:rPr lang="en-US" sz="4800" b="1" dirty="0" smtClean="0"/>
              <a:t>4-5 Reading Passages</a:t>
            </a:r>
          </a:p>
          <a:p>
            <a:pPr lvl="2"/>
            <a:r>
              <a:rPr lang="en-US" sz="3600" b="1" dirty="0" smtClean="0"/>
              <a:t>No punishment for guessing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Here’s what the test looks like: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/>
            <a:r>
              <a:rPr lang="en-US" sz="8000" dirty="0" smtClean="0"/>
              <a:t>10 MINUTE BREAK</a:t>
            </a:r>
            <a:endParaRPr lang="en-US" sz="8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Here’s what the test looks like: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Part 2: Writing-FRQ’s (aka Free Response Questions)</a:t>
            </a:r>
          </a:p>
          <a:p>
            <a:pPr lvl="1"/>
            <a:r>
              <a:rPr lang="en-US" sz="3200" dirty="0" smtClean="0"/>
              <a:t>First 15 minutes after break: 	</a:t>
            </a:r>
          </a:p>
          <a:p>
            <a:pPr lvl="2"/>
            <a:r>
              <a:rPr lang="en-US" sz="3200" dirty="0" smtClean="0"/>
              <a:t>Look at all </a:t>
            </a:r>
            <a:r>
              <a:rPr lang="en-US" sz="3200" u="sng" dirty="0" smtClean="0"/>
              <a:t>3 prompts</a:t>
            </a:r>
            <a:r>
              <a:rPr lang="en-US" sz="3200" dirty="0" smtClean="0"/>
              <a:t>: read/annotate/make a plan</a:t>
            </a:r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r>
              <a:rPr lang="en-US" sz="3200" dirty="0" smtClean="0"/>
              <a:t>Then you have </a:t>
            </a:r>
            <a:r>
              <a:rPr lang="en-US" sz="3200" u="sng" dirty="0" smtClean="0"/>
              <a:t>2 HOURS</a:t>
            </a:r>
            <a:r>
              <a:rPr lang="en-US" sz="3200" dirty="0" smtClean="0"/>
              <a:t> to write 3 essays.</a:t>
            </a:r>
          </a:p>
          <a:p>
            <a:pPr lvl="2">
              <a:buNone/>
            </a:pPr>
            <a:r>
              <a:rPr lang="en-US" dirty="0" smtClean="0"/>
              <a:t>	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FRQ Prompts: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1. Argument with Sources</a:t>
            </a:r>
          </a:p>
          <a:p>
            <a:pPr lvl="1"/>
            <a:r>
              <a:rPr lang="en-US" sz="2800" dirty="0" smtClean="0"/>
              <a:t>You will be given a number of sources (usually 6) that deal with a central topic. </a:t>
            </a:r>
          </a:p>
          <a:p>
            <a:pPr lvl="1"/>
            <a:r>
              <a:rPr lang="en-US" sz="2800" dirty="0" smtClean="0"/>
              <a:t>Then it is your job to synthesize the sources as you read them and write a well developed response citing you position on the topic while also citing the sources you read.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FRQ Prompts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2. Rhetorical Analysis </a:t>
            </a:r>
          </a:p>
          <a:p>
            <a:pPr lvl="1"/>
            <a:r>
              <a:rPr lang="en-US" sz="4800" dirty="0" smtClean="0"/>
              <a:t>Read a passage and analyze the rhetorical devices/author’s purpose. </a:t>
            </a:r>
            <a:endParaRPr lang="en-US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FRQ prompts: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3. Build Your Own Argument </a:t>
            </a:r>
          </a:p>
          <a:p>
            <a:pPr lvl="1"/>
            <a:r>
              <a:rPr lang="en-US" sz="4400" dirty="0" smtClean="0"/>
              <a:t>Take a stance on the issue being posed, and use both primary sources and personal knowledge to defend your answer. </a:t>
            </a:r>
            <a:endParaRPr lang="en-US" sz="4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the essays are scored: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0-9</a:t>
            </a:r>
          </a:p>
          <a:p>
            <a:pPr lvl="1"/>
            <a:r>
              <a:rPr lang="en-US" sz="5400" dirty="0" smtClean="0"/>
              <a:t>5=PASSING</a:t>
            </a:r>
          </a:p>
          <a:p>
            <a:pPr lvl="1"/>
            <a:r>
              <a:rPr lang="en-US" sz="5400" dirty="0" smtClean="0"/>
              <a:t>***See scoring rubric in your syllabus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the test as a whole is scored: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1-5</a:t>
            </a:r>
          </a:p>
          <a:p>
            <a:pPr lvl="1"/>
            <a:r>
              <a:rPr lang="en-US" sz="6000" dirty="0" smtClean="0"/>
              <a:t>3=passing</a:t>
            </a:r>
          </a:p>
          <a:p>
            <a:pPr lvl="1"/>
            <a:endParaRPr lang="en-US" sz="6000" dirty="0" smtClean="0"/>
          </a:p>
          <a:p>
            <a:pPr lvl="1"/>
            <a:r>
              <a:rPr lang="en-US" sz="6000" dirty="0" smtClean="0"/>
              <a:t>***See last page in Syllabus</a:t>
            </a:r>
            <a:endParaRPr lang="en-US" sz="6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Okay…what does all this mean for me in SEPTEMBER?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this is a college-level course, performance expectations are appropriately high, and the workload is challenging. </a:t>
            </a:r>
          </a:p>
          <a:p>
            <a:r>
              <a:rPr lang="en-US" dirty="0" smtClean="0"/>
              <a:t>Effective time management is important…don’t let yourself fall behind.</a:t>
            </a:r>
          </a:p>
          <a:p>
            <a:r>
              <a:rPr lang="en-US" dirty="0" smtClean="0"/>
              <a:t>I expect everyone to read on their own, and come to class READY to discuss. Your grade will suffer if you aren’t prepared. </a:t>
            </a:r>
          </a:p>
          <a:p>
            <a:r>
              <a:rPr lang="en-US" dirty="0" smtClean="0"/>
              <a:t>Nothing’s a problem until it becomes a problem…don’t let it become a problem, make an appointment to see me as soon as you become disgruntled or concerned.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PROMISE TO 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WILL give you “MILLIONS” of samples tests to practice with so that you are comfortable with the format and expectations.</a:t>
            </a:r>
          </a:p>
          <a:p>
            <a:r>
              <a:rPr lang="en-US" dirty="0" smtClean="0"/>
              <a:t>I WILL score your work you do in this class, with the same amount of difficulty that the AP Readers/Scorers will in May. This means that your grade in this class WILL/SHOULD reflect your score on the AP Exam.</a:t>
            </a:r>
          </a:p>
          <a:p>
            <a:r>
              <a:rPr lang="en-US" dirty="0" smtClean="0"/>
              <a:t>I WILL teach to the test. I won’t waste your time with “other” stuff.</a:t>
            </a:r>
          </a:p>
          <a:p>
            <a:r>
              <a:rPr lang="en-US" dirty="0" smtClean="0"/>
              <a:t>I WILL take your personal concerns to heart, so be open and honest with me.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 Lang and  comp is the equivalent to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6600" b="1" dirty="0" smtClean="0"/>
              <a:t>“A TYPICAL INTRODUCTORY COLLEGE COURSE”</a:t>
            </a:r>
            <a:r>
              <a:rPr lang="en-US" sz="5400" b="1" dirty="0" smtClean="0"/>
              <a:t> </a:t>
            </a:r>
          </a:p>
          <a:p>
            <a:pPr algn="ctr"/>
            <a:r>
              <a:rPr lang="en-US" sz="5400" b="1" dirty="0" smtClean="0"/>
              <a:t>– College Board</a:t>
            </a:r>
            <a:endParaRPr lang="en-US" sz="5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Okay….IT’S SEPTEMBER…THE TEST IS IN MAY.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AND WE’VE GOT A LOT OF PREPARING TO DO </a:t>
            </a:r>
            <a:r>
              <a:rPr lang="en-US" sz="6600" dirty="0" smtClean="0">
                <a:sym typeface="Wingdings" pitchFamily="2" charset="2"/>
              </a:rPr>
              <a:t></a:t>
            </a:r>
            <a:endParaRPr lang="en-US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will: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and carefully analyze a broad and challenging range of nonfiction </a:t>
            </a:r>
            <a:r>
              <a:rPr lang="en-US" u="sng" dirty="0" smtClean="0"/>
              <a:t>prose </a:t>
            </a:r>
            <a:r>
              <a:rPr lang="en-US" dirty="0" smtClean="0"/>
              <a:t>selections, deepening their awareness of </a:t>
            </a:r>
            <a:r>
              <a:rPr lang="en-US" u="sng" dirty="0" smtClean="0"/>
              <a:t>rhetoric</a:t>
            </a:r>
            <a:r>
              <a:rPr lang="en-US" dirty="0" smtClean="0"/>
              <a:t> and how language works. </a:t>
            </a:r>
          </a:p>
          <a:p>
            <a:endParaRPr lang="en-US" dirty="0" smtClean="0"/>
          </a:p>
          <a:p>
            <a:r>
              <a:rPr lang="en-US" dirty="0" smtClean="0"/>
              <a:t>Through close reading and frequent writing, students develop their ability to work with language and text with a greater awareness of </a:t>
            </a:r>
            <a:r>
              <a:rPr lang="en-US" u="sng" dirty="0" smtClean="0"/>
              <a:t>purpose</a:t>
            </a:r>
            <a:r>
              <a:rPr lang="en-US" dirty="0" smtClean="0"/>
              <a:t>, </a:t>
            </a:r>
            <a:r>
              <a:rPr lang="en-US" u="sng" dirty="0" smtClean="0"/>
              <a:t>strategy</a:t>
            </a:r>
            <a:r>
              <a:rPr lang="en-US" dirty="0" smtClean="0"/>
              <a:t>, while strengthening their </a:t>
            </a:r>
            <a:r>
              <a:rPr lang="en-US" u="sng" dirty="0" smtClean="0"/>
              <a:t>composing abilities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reading=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Expository </a:t>
            </a:r>
          </a:p>
          <a:p>
            <a:r>
              <a:rPr lang="en-US" dirty="0" smtClean="0"/>
              <a:t>Analytical</a:t>
            </a:r>
          </a:p>
          <a:p>
            <a:r>
              <a:rPr lang="en-US" dirty="0" smtClean="0"/>
              <a:t>Personal </a:t>
            </a:r>
          </a:p>
          <a:p>
            <a:r>
              <a:rPr lang="en-US" dirty="0" smtClean="0"/>
              <a:t>Argumentative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….all from a variety of authors and historical contexts. There will be an emphasis of American Literature.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work will be with…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Essays</a:t>
            </a:r>
          </a:p>
          <a:p>
            <a:r>
              <a:rPr lang="en-US" sz="3600" dirty="0" smtClean="0"/>
              <a:t>Letters</a:t>
            </a:r>
          </a:p>
          <a:p>
            <a:r>
              <a:rPr lang="en-US" sz="3600" dirty="0" smtClean="0"/>
              <a:t>Speeches</a:t>
            </a:r>
          </a:p>
          <a:p>
            <a:r>
              <a:rPr lang="en-US" sz="3600" dirty="0" smtClean="0"/>
              <a:t>Images</a:t>
            </a:r>
          </a:p>
          <a:p>
            <a:r>
              <a:rPr lang="en-US" sz="3600" dirty="0" smtClean="0"/>
              <a:t>Imaginative literature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My promise to you…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I WILL DRILL, POLISH, AND PREPARE YOU TO GET A PASSING SCORE ON THE AP TEST.</a:t>
            </a:r>
          </a:p>
          <a:p>
            <a:pPr lvl="8"/>
            <a:r>
              <a:rPr lang="en-US" sz="4400" dirty="0" smtClean="0"/>
              <a:t>-Ms. Katrina Ann Snell September </a:t>
            </a:r>
            <a:r>
              <a:rPr lang="en-US" sz="4400" dirty="0" smtClean="0"/>
              <a:t>4, 2014</a:t>
            </a:r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800" b="1" i="1" dirty="0" smtClean="0"/>
              <a:t>What does the test look like?</a:t>
            </a:r>
            <a:endParaRPr lang="en-US" sz="88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Well… Bad news first: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On average, 58% of students, NATION WIDE, pass.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Andover </a:t>
            </a:r>
            <a:r>
              <a:rPr lang="en-US" dirty="0" smtClean="0"/>
              <a:t>2014 </a:t>
            </a:r>
            <a:r>
              <a:rPr lang="en-US" dirty="0" smtClean="0"/>
              <a:t>Exam </a:t>
            </a:r>
            <a:r>
              <a:rPr lang="en-US" dirty="0" err="1" smtClean="0"/>
              <a:t>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 </a:t>
            </a:r>
          </a:p>
          <a:p>
            <a:r>
              <a:rPr lang="en-US" dirty="0" smtClean="0"/>
              <a:t>Score:          1          2       3            4         5              </a:t>
            </a:r>
          </a:p>
          <a:p>
            <a:r>
              <a:rPr lang="en-US" dirty="0" smtClean="0"/>
              <a:t># Students:   3        30       50        19         7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109 Students took the test</a:t>
            </a:r>
          </a:p>
          <a:p>
            <a:r>
              <a:rPr lang="en-US" dirty="0" smtClean="0"/>
              <a:t>On average, 15 students attended the 12 study sessions offered (can you guess what those 15 received? </a:t>
            </a:r>
            <a:r>
              <a:rPr lang="en-US" dirty="0" smtClean="0">
                <a:sym typeface="Wingdings" pitchFamily="2" charset="2"/>
              </a:rPr>
              <a:t></a:t>
            </a:r>
            <a:r>
              <a:rPr lang="en-US" dirty="0" smtClean="0"/>
              <a:t>)</a:t>
            </a:r>
          </a:p>
          <a:p>
            <a:r>
              <a:rPr lang="en-US" dirty="0" smtClean="0"/>
              <a:t>Average: 3.131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</TotalTime>
  <Words>585</Words>
  <Application>Microsoft Office PowerPoint</Application>
  <PresentationFormat>On-screen Show 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Opulent</vt:lpstr>
      <vt:lpstr>About  AP LANGUAGE AND COMPOSITION</vt:lpstr>
      <vt:lpstr> AP Lang and  comp is the equivalent to  </vt:lpstr>
      <vt:lpstr>Students will:</vt:lpstr>
      <vt:lpstr>Types of reading=</vt:lpstr>
      <vt:lpstr>Most work will be with…</vt:lpstr>
      <vt:lpstr> My promise to you…</vt:lpstr>
      <vt:lpstr>PowerPoint Presentation</vt:lpstr>
      <vt:lpstr>Well… Bad news first: </vt:lpstr>
      <vt:lpstr>Andover 2014 Exam sCORES</vt:lpstr>
      <vt:lpstr>Here’s what the test looks like:</vt:lpstr>
      <vt:lpstr>Here’s what the test looks like:</vt:lpstr>
      <vt:lpstr>Here’s what the test looks like:</vt:lpstr>
      <vt:lpstr>Types of FRQ Prompts:</vt:lpstr>
      <vt:lpstr>Types of FRQ Prompts</vt:lpstr>
      <vt:lpstr>Types of FRQ prompts:</vt:lpstr>
      <vt:lpstr>How the essays are scored: </vt:lpstr>
      <vt:lpstr>How the test as a whole is scored:</vt:lpstr>
      <vt:lpstr>Okay…what does all this mean for me in SEPTEMBER?</vt:lpstr>
      <vt:lpstr>MY PROMISE TO YOU:</vt:lpstr>
      <vt:lpstr>Okay….IT’S SEPTEMBER…THE TEST IS IN MAY.</vt:lpstr>
    </vt:vector>
  </TitlesOfParts>
  <Company>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 AP LANGUAGE AND COMPOSITION</dc:title>
  <dc:creator>Administrator</dc:creator>
  <cp:lastModifiedBy>user</cp:lastModifiedBy>
  <cp:revision>11</cp:revision>
  <dcterms:created xsi:type="dcterms:W3CDTF">2011-08-26T18:24:19Z</dcterms:created>
  <dcterms:modified xsi:type="dcterms:W3CDTF">2014-09-04T13:48:30Z</dcterms:modified>
</cp:coreProperties>
</file>